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9" r:id="rId4"/>
    <p:sldId id="270" r:id="rId5"/>
    <p:sldId id="266" r:id="rId6"/>
    <p:sldId id="268" r:id="rId7"/>
    <p:sldId id="271" r:id="rId8"/>
    <p:sldId id="272" r:id="rId9"/>
    <p:sldId id="267" r:id="rId10"/>
    <p:sldId id="273" r:id="rId11"/>
    <p:sldId id="274" r:id="rId12"/>
    <p:sldId id="276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1"/>
    <p:restoredTop sz="94614"/>
  </p:normalViewPr>
  <p:slideViewPr>
    <p:cSldViewPr snapToGrid="0" snapToObjects="1">
      <p:cViewPr varScale="1">
        <p:scale>
          <a:sx n="90" d="100"/>
          <a:sy n="90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B900-796A-064F-BB64-8AD045057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9D8A-A24F-9B46-9F5C-1D5C8B5EC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72B8B-B205-8447-8960-C97DE7AD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CB7B9-510B-1F41-A0C4-97EADEE90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B0C81-E89B-8041-B8DA-DFAF89D4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0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A557-2338-BF43-9D0B-C80BF336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69ED0-AB47-6D43-B8E5-332F89387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95D7E-FED7-BD4D-9B0B-92DAB06A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6F9C5-2028-6E4C-9911-5F8DF356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DD84D-CEAB-7345-8994-8C7DE5BE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56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78351-A03D-C040-98CD-83AD6A302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B14E3-85F9-7A41-88D0-23E141F1D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FFB25-2B5A-2B4F-BAAC-C3AA4802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56AA8-3011-DC44-B066-E8C07D2C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8ACB8-02C0-C84C-9F4D-48FC1C5B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256C-04E0-2C43-86BE-3C4E9C3B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B2B6-F22E-E048-BAF6-1A2327C5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AEC3A-2D34-9047-AA86-7C6FC548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4830-4E0F-FD47-83BB-1D9243CB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1DDE9-D8DE-BB46-9F63-DC089C36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7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92ED-0F97-C347-AE22-E899B4BB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41A50-D8AA-8D4A-BD83-A5F3E2C2D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C5A69-4382-A846-B77D-B7B04C15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DFA1-DA45-5D48-A7A7-B234808B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0A3B-76AA-4F49-8EBC-C23BE83E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1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E4B7-F0D8-8549-AC68-191F29A7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53188-6B59-BE45-B091-2C5EE0DB0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5F728-7E5C-5D4A-AD20-337D3FC47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C1216-FF7A-0B4D-B84C-C1915B67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2B262-72A9-874B-A8C4-7298D9BE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68A6E-474C-DC4C-9099-7AF420C2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5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AD9E-BC55-EC4B-A4C6-461960C9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BF500-447F-8248-A68A-BAD9C82D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7C4A2-7AF8-4849-AA43-A402AF201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59317C-38E2-FF47-8AF5-08F41EFA1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D9A7E-590B-EB47-AF21-B6A1C26DE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AA5A1-786A-B74C-AB96-1A57AD05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E74FE9-23FB-F44D-ABC9-1EE6F0FA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090EC-584F-154D-88D9-DCD46CB7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3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CE7C-F485-8743-ADC0-FD42EED4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AA031-242B-5840-8E92-6F74A48C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ADA0-062B-2542-B64C-FB5BCD5C4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6F65D-CB45-8C40-A500-0FBFCDEF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5A889-6DF8-AB44-9A22-8D3E058C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004BE-8216-7841-A2D4-0AED1454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B16FE-CE42-334E-9B2F-692D4681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ADD7-362E-1B4D-9852-344A36F9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3343-C2C2-2B45-AE70-E8BACA34D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0ACC9-5DCE-4143-8DDA-34B15B713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3B1-BA3D-A64E-B350-F122DC6C5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79FC-75DB-7849-AE8A-63B31E6A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368D9-B98B-BE44-A0CC-A345BC36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6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A929-4A78-DC47-A421-9D1981D6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91C2F-7789-1B41-93D2-452102AC1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B1375-9D40-9E4E-BB24-D3387A78E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68B2D-7B3B-FE4D-98BD-01E9AA5E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4BA85-EC6D-7141-B2F5-2C560D33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C329-095D-5542-BD2F-15F75365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3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EAE17A-6F92-E64C-9F85-53AFCB63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1A25-70AE-8541-9816-1404CD128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165B7-502C-DC42-BE68-A79AA6FD2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40B7A-50E4-7E4E-9A9B-CF170F736B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DA000-B5FA-304D-A311-CFFBE31A2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D1E2-5186-0A41-AAEE-C463B441F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42942-7A27-CA41-B980-93F7AC302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3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ra.asm.org/content/9/11/e00169-20" TargetMode="External"/><Relationship Id="rId4" Type="http://schemas.openxmlformats.org/officeDocument/2006/relationships/hyperlink" Target="https://www.ncbi.nlm.nih.gov/projects/genome/guide/human/index.s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1130-449B-1642-8F55-A17F3EDFD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772" y="1041400"/>
            <a:ext cx="10764456" cy="2387600"/>
          </a:xfrm>
        </p:spPr>
        <p:txBody>
          <a:bodyPr/>
          <a:lstStyle/>
          <a:p>
            <a:r>
              <a:rPr lang="en-US" dirty="0"/>
              <a:t>Introduction to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81FA1-0051-2141-8F6A-FE8B6749D9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Biology is Data</a:t>
            </a:r>
          </a:p>
        </p:txBody>
      </p:sp>
    </p:spTree>
    <p:extLst>
      <p:ext uri="{BB962C8B-B14F-4D97-AF65-F5344CB8AC3E}">
        <p14:creationId xmlns:p14="http://schemas.microsoft.com/office/powerpoint/2010/main" val="159841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Bioinformatics? </a:t>
            </a:r>
          </a:p>
        </p:txBody>
      </p:sp>
      <p:pic>
        <p:nvPicPr>
          <p:cNvPr id="3" name="Picture 2" descr="http://www.biomedcentral.com/content/figures/1752-0509-5-168-4.jpg">
            <a:extLst>
              <a:ext uri="{FF2B5EF4-FFF2-40B4-BE49-F238E27FC236}">
                <a16:creationId xmlns:a16="http://schemas.microsoft.com/office/drawing/2014/main" id="{C087471A-0C65-B146-AE02-07A68052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14" y="1431901"/>
            <a:ext cx="5715000" cy="43148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E8D9C-208A-3740-B84C-D5F2B395B79A}"/>
              </a:ext>
            </a:extLst>
          </p:cNvPr>
          <p:cNvSpPr txBox="1"/>
          <p:nvPr/>
        </p:nvSpPr>
        <p:spPr>
          <a:xfrm>
            <a:off x="7112156" y="4007151"/>
            <a:ext cx="49157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j-lt"/>
              </a:rPr>
              <a:t>The Cellular Stress Network</a:t>
            </a:r>
            <a:r>
              <a:rPr lang="en-US" sz="1600" dirty="0">
                <a:latin typeface="+mj-lt"/>
              </a:rPr>
              <a:t>. </a:t>
            </a:r>
          </a:p>
          <a:p>
            <a:r>
              <a:rPr lang="en-US" sz="1600" dirty="0">
                <a:latin typeface="+mj-lt"/>
              </a:rPr>
              <a:t>Highlighted nodes are Reverse </a:t>
            </a:r>
          </a:p>
          <a:p>
            <a:r>
              <a:rPr lang="en-US" sz="1600" dirty="0">
                <a:latin typeface="+mj-lt"/>
              </a:rPr>
              <a:t>Causal Reasoning (RCR) hypotheses, </a:t>
            </a:r>
          </a:p>
          <a:p>
            <a:r>
              <a:rPr lang="en-US" sz="1600" dirty="0">
                <a:latin typeface="+mj-lt"/>
              </a:rPr>
              <a:t>predicted to have increased or decreased</a:t>
            </a:r>
          </a:p>
          <a:p>
            <a:r>
              <a:rPr lang="en-US" sz="1600" dirty="0">
                <a:latin typeface="+mj-lt"/>
              </a:rPr>
              <a:t>abundance or activity, in the indicated </a:t>
            </a:r>
          </a:p>
          <a:p>
            <a:r>
              <a:rPr lang="en-US" sz="1600" dirty="0">
                <a:latin typeface="+mj-lt"/>
              </a:rPr>
              <a:t>cell stress data sets. </a:t>
            </a:r>
          </a:p>
          <a:p>
            <a:r>
              <a:rPr lang="en-US" sz="700" dirty="0" err="1">
                <a:latin typeface="+mj-lt"/>
              </a:rPr>
              <a:t>Schlage</a:t>
            </a:r>
            <a:r>
              <a:rPr lang="en-US" sz="700" dirty="0">
                <a:latin typeface="+mj-lt"/>
              </a:rPr>
              <a:t> </a:t>
            </a:r>
            <a:r>
              <a:rPr lang="en-US" sz="700" i="1" dirty="0">
                <a:latin typeface="+mj-lt"/>
              </a:rPr>
              <a:t>et al.</a:t>
            </a:r>
            <a:r>
              <a:rPr lang="en-US" sz="700" dirty="0">
                <a:latin typeface="+mj-lt"/>
              </a:rPr>
              <a:t> </a:t>
            </a:r>
            <a:r>
              <a:rPr lang="en-US" sz="700" i="1" dirty="0">
                <a:latin typeface="+mj-lt"/>
              </a:rPr>
              <a:t>BMC Systems Biology</a:t>
            </a:r>
            <a:r>
              <a:rPr lang="en-US" sz="700" dirty="0">
                <a:latin typeface="+mj-lt"/>
              </a:rPr>
              <a:t> 2011 </a:t>
            </a:r>
            <a:r>
              <a:rPr lang="en-US" sz="700" b="1" dirty="0">
                <a:latin typeface="+mj-lt"/>
              </a:rPr>
              <a:t>5</a:t>
            </a:r>
            <a:r>
              <a:rPr lang="en-US" sz="700" dirty="0">
                <a:latin typeface="+mj-lt"/>
              </a:rPr>
              <a:t>:168   doi:10.1186/1752-0509-5-168</a:t>
            </a:r>
          </a:p>
          <a:p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855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Bioinformatics?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6EA01-830B-D24D-804B-2DB8445E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550" y="858773"/>
            <a:ext cx="3495789" cy="3080206"/>
          </a:xfrm>
          <a:prstGeom prst="rect">
            <a:avLst/>
          </a:prstGeom>
        </p:spPr>
      </p:pic>
      <p:pic>
        <p:nvPicPr>
          <p:cNvPr id="4" name="Picture 4" descr="http://1.bp.blogspot.com/_DZH2cmCoois/ReI0xe4z8QI/AAAAAAAABFY/xLmAu4Br9Gs/s400/eye_colors.jpg">
            <a:extLst>
              <a:ext uri="{FF2B5EF4-FFF2-40B4-BE49-F238E27FC236}">
                <a16:creationId xmlns:a16="http://schemas.microsoft.com/office/drawing/2014/main" id="{254E9E00-A18D-FF48-9A0C-7999433DD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102" y="1232863"/>
            <a:ext cx="3512276" cy="28050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20ADC9-89F8-3448-9C89-72EF6FFF29A5}"/>
              </a:ext>
            </a:extLst>
          </p:cNvPr>
          <p:cNvSpPr txBox="1"/>
          <p:nvPr/>
        </p:nvSpPr>
        <p:spPr>
          <a:xfrm>
            <a:off x="4913138" y="4126392"/>
            <a:ext cx="20174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</a:rPr>
              <a:t>A;A Blue/Grey more likely</a:t>
            </a:r>
          </a:p>
          <a:p>
            <a:r>
              <a:rPr lang="en-US" sz="1400" b="1" dirty="0">
                <a:latin typeface="+mj-lt"/>
              </a:rPr>
              <a:t>A;G Blue/Grey less likely</a:t>
            </a:r>
          </a:p>
          <a:p>
            <a:r>
              <a:rPr lang="en-US" sz="1400" b="1" dirty="0">
                <a:latin typeface="+mj-lt"/>
              </a:rPr>
              <a:t>G;G Blue/Grey less likely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58178-3A92-F446-97E3-FBB69386307A}"/>
              </a:ext>
            </a:extLst>
          </p:cNvPr>
          <p:cNvSpPr txBox="1"/>
          <p:nvPr/>
        </p:nvSpPr>
        <p:spPr>
          <a:xfrm>
            <a:off x="1318950" y="5211649"/>
            <a:ext cx="9939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There are very few “always” statements in biology; very few unbreakable rules</a:t>
            </a:r>
          </a:p>
          <a:p>
            <a:pPr algn="ctr"/>
            <a:r>
              <a:rPr lang="en-US" sz="2400" dirty="0"/>
              <a:t>To draw useful </a:t>
            </a:r>
            <a:r>
              <a:rPr lang="en-US" sz="2400" strike="sngStrike" dirty="0"/>
              <a:t>conclusions</a:t>
            </a:r>
            <a:r>
              <a:rPr lang="en-US" sz="2400" dirty="0"/>
              <a:t> hypotheses, data may need to span many </a:t>
            </a:r>
          </a:p>
          <a:p>
            <a:pPr algn="ctr"/>
            <a:r>
              <a:rPr lang="en-US" sz="2400" dirty="0"/>
              <a:t>individuals, time points, and scales</a:t>
            </a:r>
          </a:p>
        </p:txBody>
      </p:sp>
    </p:spTree>
    <p:extLst>
      <p:ext uri="{BB962C8B-B14F-4D97-AF65-F5344CB8AC3E}">
        <p14:creationId xmlns:p14="http://schemas.microsoft.com/office/powerpoint/2010/main" val="342648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NCBI Quick Tour</a:t>
            </a:r>
          </a:p>
        </p:txBody>
      </p:sp>
      <p:pic>
        <p:nvPicPr>
          <p:cNvPr id="8" name="Picture 2" descr="Image result for ncbi logo">
            <a:extLst>
              <a:ext uri="{FF2B5EF4-FFF2-40B4-BE49-F238E27FC236}">
                <a16:creationId xmlns:a16="http://schemas.microsoft.com/office/drawing/2014/main" id="{9B86899E-5015-7949-828B-F3A94362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7" y="1358863"/>
            <a:ext cx="4137795" cy="232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3D498-603F-ED4F-9946-5A7227399FA8}"/>
              </a:ext>
            </a:extLst>
          </p:cNvPr>
          <p:cNvSpPr txBox="1"/>
          <p:nvPr/>
        </p:nvSpPr>
        <p:spPr>
          <a:xfrm>
            <a:off x="1982480" y="3067042"/>
            <a:ext cx="8227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NCBI Homepage </a:t>
            </a:r>
            <a:r>
              <a:rPr lang="en-US" sz="1600" dirty="0">
                <a:hlinkClick r:id="rId3"/>
              </a:rPr>
              <a:t>https://www.ncbi.nlm.nih.gov/</a:t>
            </a: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Human Genome: </a:t>
            </a:r>
            <a:r>
              <a:rPr lang="en-US" sz="1600" dirty="0">
                <a:hlinkClick r:id="rId4"/>
              </a:rPr>
              <a:t>https://www.ncbi.nlm.nih.gov/projects/genome/guide/human/index.shtml</a:t>
            </a:r>
            <a:r>
              <a:rPr lang="en-US" sz="16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Corona Virus Genome: </a:t>
            </a:r>
            <a:r>
              <a:rPr lang="en-US" sz="1600" dirty="0">
                <a:hlinkClick r:id="rId5"/>
              </a:rPr>
              <a:t>https://mra.asm.org/content/9/11/e00169-20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028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Mitochondrial DNA analysis using DNA Subway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514A8-A82B-8943-A55B-C28D1B7B0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257" y="913145"/>
            <a:ext cx="7487485" cy="56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3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computer?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8A416-8810-5A45-931B-59ECE707FCA8}"/>
              </a:ext>
            </a:extLst>
          </p:cNvPr>
          <p:cNvSpPr txBox="1"/>
          <p:nvPr/>
        </p:nvSpPr>
        <p:spPr>
          <a:xfrm>
            <a:off x="870701" y="2560799"/>
            <a:ext cx="1108276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b="1" dirty="0"/>
              <a:t>computer</a:t>
            </a:r>
            <a:r>
              <a:rPr lang="en-US" sz="2400" dirty="0"/>
              <a:t> is a general purpose device that can be programmed to carry out a finite set of arithmetic or logical operations. Since a sequence of operations can be readily changed, the computer can solve more than one kind of problem.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800" dirty="0"/>
              <a:t>- http://en.wikipedia.org/wiki/Computer- retrieved April 23rd 2013</a:t>
            </a:r>
          </a:p>
        </p:txBody>
      </p:sp>
      <p:pic>
        <p:nvPicPr>
          <p:cNvPr id="13" name="Picture 8" descr="Thumbnail for version as of 03:32, 3 October 2011">
            <a:extLst>
              <a:ext uri="{FF2B5EF4-FFF2-40B4-BE49-F238E27FC236}">
                <a16:creationId xmlns:a16="http://schemas.microsoft.com/office/drawing/2014/main" id="{7F35D024-392A-6A45-A093-AC46948B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52" y="1351945"/>
            <a:ext cx="1143000" cy="10477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www2.fin.ucar.edu/sites/default/files/u105/desktop-computer.jpg">
            <a:extLst>
              <a:ext uri="{FF2B5EF4-FFF2-40B4-BE49-F238E27FC236}">
                <a16:creationId xmlns:a16="http://schemas.microsoft.com/office/drawing/2014/main" id="{35F4D1D4-6F35-0F4F-8141-466B997BD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240" y="3973470"/>
            <a:ext cx="2795681" cy="174165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4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computer?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1A736-48B1-684C-B543-CB3E82A7E45D}"/>
              </a:ext>
            </a:extLst>
          </p:cNvPr>
          <p:cNvSpPr txBox="1"/>
          <p:nvPr/>
        </p:nvSpPr>
        <p:spPr>
          <a:xfrm>
            <a:off x="1088312" y="401979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an Abacus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9A72-C3F4-1C4F-B62C-5D9F8B1BE1C3}"/>
              </a:ext>
            </a:extLst>
          </p:cNvPr>
          <p:cNvSpPr txBox="1"/>
          <p:nvPr/>
        </p:nvSpPr>
        <p:spPr>
          <a:xfrm>
            <a:off x="6845959" y="5247715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+mj-lt"/>
              </a:rPr>
              <a:t>A. thaliana</a:t>
            </a:r>
          </a:p>
        </p:txBody>
      </p:sp>
      <p:pic>
        <p:nvPicPr>
          <p:cNvPr id="6" name="Picture 2" descr="http://lookhere3.files.wordpress.com/2013/03/abacus-21.jpg">
            <a:extLst>
              <a:ext uri="{FF2B5EF4-FFF2-40B4-BE49-F238E27FC236}">
                <a16:creationId xmlns:a16="http://schemas.microsoft.com/office/drawing/2014/main" id="{F57533B0-6EEE-1142-9224-2C24C739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12" y="1429591"/>
            <a:ext cx="4204902" cy="247613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upload.wikimedia.org/wikipedia/commons/5/51/Arabidopsis_flowers_and_seedpods_P.2005.04.04.jpg">
            <a:extLst>
              <a:ext uri="{FF2B5EF4-FFF2-40B4-BE49-F238E27FC236}">
                <a16:creationId xmlns:a16="http://schemas.microsoft.com/office/drawing/2014/main" id="{D88EA806-8DB2-5145-8FCE-B26205E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39" y="2052314"/>
            <a:ext cx="2357916" cy="30765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upload.wikimedia.org/wikipedia/commons/e/e1/8_Observable_Universe_%28ELitU%29-blank.png">
            <a:extLst>
              <a:ext uri="{FF2B5EF4-FFF2-40B4-BE49-F238E27FC236}">
                <a16:creationId xmlns:a16="http://schemas.microsoft.com/office/drawing/2014/main" id="{F78E0F20-AC73-3544-A5C9-972849CED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50" y="1138237"/>
            <a:ext cx="2781300" cy="2781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apod.nasa.gov/apod/image/0512/m31_gendler_Nmosaic1.jpg">
            <a:extLst>
              <a:ext uri="{FF2B5EF4-FFF2-40B4-BE49-F238E27FC236}">
                <a16:creationId xmlns:a16="http://schemas.microsoft.com/office/drawing/2014/main" id="{6D73D02E-D5EC-D14C-9C47-684818C2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600" y="3307647"/>
            <a:ext cx="1852296" cy="1223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A2B3A6-9650-E548-815A-6C713F512235}"/>
              </a:ext>
            </a:extLst>
          </p:cNvPr>
          <p:cNvSpPr txBox="1"/>
          <p:nvPr/>
        </p:nvSpPr>
        <p:spPr>
          <a:xfrm>
            <a:off x="9577511" y="49963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the Universe</a:t>
            </a:r>
          </a:p>
        </p:txBody>
      </p:sp>
      <p:pic>
        <p:nvPicPr>
          <p:cNvPr id="13" name="Picture 2" descr="http://www.cmslesstraveled.com/images/orchestra_006.3.jpg">
            <a:extLst>
              <a:ext uri="{FF2B5EF4-FFF2-40B4-BE49-F238E27FC236}">
                <a16:creationId xmlns:a16="http://schemas.microsoft.com/office/drawing/2014/main" id="{6B3D66D5-33B8-134C-9CAF-6239DC06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213" y="4587612"/>
            <a:ext cx="3895004" cy="16551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C6E822-E3DF-B648-8479-E02AA76D66AC}"/>
              </a:ext>
            </a:extLst>
          </p:cNvPr>
          <p:cNvSpPr txBox="1"/>
          <p:nvPr/>
        </p:nvSpPr>
        <p:spPr>
          <a:xfrm>
            <a:off x="5034938" y="628019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an Orchestra</a:t>
            </a:r>
          </a:p>
        </p:txBody>
      </p:sp>
    </p:spTree>
    <p:extLst>
      <p:ext uri="{BB962C8B-B14F-4D97-AF65-F5344CB8AC3E}">
        <p14:creationId xmlns:p14="http://schemas.microsoft.com/office/powerpoint/2010/main" val="276081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computer?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1A736-48B1-684C-B543-CB3E82A7E45D}"/>
              </a:ext>
            </a:extLst>
          </p:cNvPr>
          <p:cNvSpPr txBox="1"/>
          <p:nvPr/>
        </p:nvSpPr>
        <p:spPr>
          <a:xfrm>
            <a:off x="1088312" y="4019795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an Abacus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9A72-C3F4-1C4F-B62C-5D9F8B1BE1C3}"/>
              </a:ext>
            </a:extLst>
          </p:cNvPr>
          <p:cNvSpPr txBox="1"/>
          <p:nvPr/>
        </p:nvSpPr>
        <p:spPr>
          <a:xfrm>
            <a:off x="6845959" y="5247715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+mj-lt"/>
              </a:rPr>
              <a:t>A. thaliana</a:t>
            </a:r>
          </a:p>
        </p:txBody>
      </p:sp>
      <p:pic>
        <p:nvPicPr>
          <p:cNvPr id="6" name="Picture 2" descr="http://lookhere3.files.wordpress.com/2013/03/abacus-21.jpg">
            <a:extLst>
              <a:ext uri="{FF2B5EF4-FFF2-40B4-BE49-F238E27FC236}">
                <a16:creationId xmlns:a16="http://schemas.microsoft.com/office/drawing/2014/main" id="{F57533B0-6EEE-1142-9224-2C24C739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12" y="1429591"/>
            <a:ext cx="4204902" cy="247613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upload.wikimedia.org/wikipedia/commons/5/51/Arabidopsis_flowers_and_seedpods_P.2005.04.04.jpg">
            <a:extLst>
              <a:ext uri="{FF2B5EF4-FFF2-40B4-BE49-F238E27FC236}">
                <a16:creationId xmlns:a16="http://schemas.microsoft.com/office/drawing/2014/main" id="{D88EA806-8DB2-5145-8FCE-B26205E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39" y="2052314"/>
            <a:ext cx="2357916" cy="30765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upload.wikimedia.org/wikipedia/commons/e/e1/8_Observable_Universe_%28ELitU%29-blank.png">
            <a:extLst>
              <a:ext uri="{FF2B5EF4-FFF2-40B4-BE49-F238E27FC236}">
                <a16:creationId xmlns:a16="http://schemas.microsoft.com/office/drawing/2014/main" id="{F78E0F20-AC73-3544-A5C9-972849CED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50" y="1138237"/>
            <a:ext cx="2781300" cy="2781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apod.nasa.gov/apod/image/0512/m31_gendler_Nmosaic1.jpg">
            <a:extLst>
              <a:ext uri="{FF2B5EF4-FFF2-40B4-BE49-F238E27FC236}">
                <a16:creationId xmlns:a16="http://schemas.microsoft.com/office/drawing/2014/main" id="{6D73D02E-D5EC-D14C-9C47-684818C2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600" y="3307647"/>
            <a:ext cx="1852296" cy="12237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A2B3A6-9650-E548-815A-6C713F512235}"/>
              </a:ext>
            </a:extLst>
          </p:cNvPr>
          <p:cNvSpPr txBox="1"/>
          <p:nvPr/>
        </p:nvSpPr>
        <p:spPr>
          <a:xfrm>
            <a:off x="9577511" y="4996381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the Universe</a:t>
            </a:r>
          </a:p>
        </p:txBody>
      </p:sp>
      <p:pic>
        <p:nvPicPr>
          <p:cNvPr id="13" name="Picture 2" descr="http://www.cmslesstraveled.com/images/orchestra_006.3.jpg">
            <a:extLst>
              <a:ext uri="{FF2B5EF4-FFF2-40B4-BE49-F238E27FC236}">
                <a16:creationId xmlns:a16="http://schemas.microsoft.com/office/drawing/2014/main" id="{6B3D66D5-33B8-134C-9CAF-6239DC06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213" y="4587612"/>
            <a:ext cx="3895004" cy="16551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C6E822-E3DF-B648-8479-E02AA76D66AC}"/>
              </a:ext>
            </a:extLst>
          </p:cNvPr>
          <p:cNvSpPr txBox="1"/>
          <p:nvPr/>
        </p:nvSpPr>
        <p:spPr>
          <a:xfrm>
            <a:off x="5034938" y="628019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an Orchestra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C1BA5-989E-9E4A-A501-B716C0ACABA9}"/>
              </a:ext>
            </a:extLst>
          </p:cNvPr>
          <p:cNvSpPr txBox="1"/>
          <p:nvPr/>
        </p:nvSpPr>
        <p:spPr>
          <a:xfrm>
            <a:off x="4547669" y="959227"/>
            <a:ext cx="9669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sz="9600" dirty="0">
              <a:solidFill>
                <a:srgbClr val="FF0000"/>
              </a:solidFill>
              <a:latin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B0B78-B674-3C4C-B976-17D71B802E61}"/>
              </a:ext>
            </a:extLst>
          </p:cNvPr>
          <p:cNvSpPr txBox="1"/>
          <p:nvPr/>
        </p:nvSpPr>
        <p:spPr>
          <a:xfrm>
            <a:off x="4222349" y="3982951"/>
            <a:ext cx="11512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00B05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96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DEF5F-2D66-E04A-BCE3-6329572053BA}"/>
              </a:ext>
            </a:extLst>
          </p:cNvPr>
          <p:cNvSpPr txBox="1"/>
          <p:nvPr/>
        </p:nvSpPr>
        <p:spPr>
          <a:xfrm>
            <a:off x="7814339" y="4023357"/>
            <a:ext cx="11512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00B05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96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C6F5F1-4F3B-1441-865F-D6964F295B11}"/>
              </a:ext>
            </a:extLst>
          </p:cNvPr>
          <p:cNvSpPr txBox="1"/>
          <p:nvPr/>
        </p:nvSpPr>
        <p:spPr>
          <a:xfrm>
            <a:off x="10667080" y="223456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FF00"/>
                </a:solidFill>
                <a:sym typeface="Wingdings" panose="05000000000000000000" pitchFamily="2" charset="2"/>
              </a:rPr>
              <a:t>?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01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computer? </a:t>
            </a:r>
          </a:p>
        </p:txBody>
      </p:sp>
      <p:pic>
        <p:nvPicPr>
          <p:cNvPr id="6" name="Picture 2" descr="File:Jacquard.loom.full.view.jpg">
            <a:extLst>
              <a:ext uri="{FF2B5EF4-FFF2-40B4-BE49-F238E27FC236}">
                <a16:creationId xmlns:a16="http://schemas.microsoft.com/office/drawing/2014/main" id="{C2D4ABA8-501E-F046-88D4-7BA986145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81" y="1578399"/>
            <a:ext cx="3319087" cy="44387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le:Jacquard Joseph Marie woven silk.jpg">
            <a:extLst>
              <a:ext uri="{FF2B5EF4-FFF2-40B4-BE49-F238E27FC236}">
                <a16:creationId xmlns:a16="http://schemas.microsoft.com/office/drawing/2014/main" id="{2D7A246F-9E20-5647-8E5A-BA1FCDB79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1578399"/>
            <a:ext cx="2933700" cy="44291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BFF840-826D-C24D-A089-853A73595281}"/>
              </a:ext>
            </a:extLst>
          </p:cNvPr>
          <p:cNvSpPr txBox="1"/>
          <p:nvPr/>
        </p:nvSpPr>
        <p:spPr>
          <a:xfrm>
            <a:off x="615063" y="840819"/>
            <a:ext cx="2579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The Jacquard Loom</a:t>
            </a:r>
          </a:p>
          <a:p>
            <a:r>
              <a:rPr lang="en-US" sz="2400" b="1" dirty="0">
                <a:latin typeface="+mj-lt"/>
              </a:rPr>
              <a:t>c. 1801</a:t>
            </a:r>
          </a:p>
        </p:txBody>
      </p:sp>
    </p:spTree>
    <p:extLst>
      <p:ext uri="{BB962C8B-B14F-4D97-AF65-F5344CB8AC3E}">
        <p14:creationId xmlns:p14="http://schemas.microsoft.com/office/powerpoint/2010/main" val="147054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computer?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FF840-826D-C24D-A089-853A73595281}"/>
              </a:ext>
            </a:extLst>
          </p:cNvPr>
          <p:cNvSpPr txBox="1"/>
          <p:nvPr/>
        </p:nvSpPr>
        <p:spPr>
          <a:xfrm>
            <a:off x="492242" y="993624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The Jacquard Loom</a:t>
            </a:r>
          </a:p>
          <a:p>
            <a:r>
              <a:rPr lang="en-US" sz="1600" b="1" dirty="0">
                <a:latin typeface="+mj-lt"/>
              </a:rPr>
              <a:t>c. 1801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473FE-DA0E-434D-8DBC-1A9EDAFF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37" y="1286011"/>
            <a:ext cx="6438748" cy="48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8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computer? </a:t>
            </a:r>
          </a:p>
        </p:txBody>
      </p:sp>
      <p:pic>
        <p:nvPicPr>
          <p:cNvPr id="19" name="ATuringMachine">
            <a:hlinkClick r:id="" action="ppaction://media"/>
            <a:extLst>
              <a:ext uri="{FF2B5EF4-FFF2-40B4-BE49-F238E27FC236}">
                <a16:creationId xmlns:a16="http://schemas.microsoft.com/office/drawing/2014/main" id="{CE87D33F-4451-334B-BB96-4156A155D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8131" y="1919110"/>
            <a:ext cx="5438736" cy="3059289"/>
          </a:xfrm>
          <a:prstGeom prst="rect">
            <a:avLst/>
          </a:prstGeom>
        </p:spPr>
      </p:pic>
      <p:pic>
        <p:nvPicPr>
          <p:cNvPr id="20" name="DNAReplication">
            <a:hlinkClick r:id="" action="ppaction://media"/>
            <a:extLst>
              <a:ext uri="{FF2B5EF4-FFF2-40B4-BE49-F238E27FC236}">
                <a16:creationId xmlns:a16="http://schemas.microsoft.com/office/drawing/2014/main" id="{4052D759-77F4-2843-9F8F-2034CDD83D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362" y="1919110"/>
            <a:ext cx="5438736" cy="30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8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Bioinformatics?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A7DFA-BE8D-A34D-8A2F-377F89E0524D}"/>
              </a:ext>
            </a:extLst>
          </p:cNvPr>
          <p:cNvSpPr txBox="1"/>
          <p:nvPr/>
        </p:nvSpPr>
        <p:spPr>
          <a:xfrm>
            <a:off x="870701" y="2560799"/>
            <a:ext cx="1108276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In biology, </a:t>
            </a:r>
            <a:r>
              <a:rPr lang="en-US" sz="2400" b="1" dirty="0"/>
              <a:t>Bioinformatics </a:t>
            </a:r>
            <a:r>
              <a:rPr lang="en-US" sz="2400" dirty="0">
                <a:solidFill>
                  <a:srgbClr val="00B0F0"/>
                </a:solidFill>
              </a:rPr>
              <a:t>/ˌbaɪ.oʊˌɪnfərˈmætɪks/ 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is an interdisciplinary field that develops and improves upon methods for </a:t>
            </a:r>
            <a:r>
              <a:rPr lang="en-US" sz="2400" dirty="0">
                <a:highlight>
                  <a:srgbClr val="FFFF00"/>
                </a:highlight>
              </a:rPr>
              <a:t>storing, retrieving, organizing and analyzing </a:t>
            </a:r>
            <a:r>
              <a:rPr lang="en-US" sz="2400" dirty="0"/>
              <a:t>biological data. A major activity in bioinformatics is to develop software tools to generate useful biological knowledge.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800" dirty="0"/>
              <a:t>- http://en.wikipedia.org/wiki/Bioinformatics - retrieved April 23rd 2013</a:t>
            </a:r>
          </a:p>
        </p:txBody>
      </p:sp>
      <p:pic>
        <p:nvPicPr>
          <p:cNvPr id="8" name="Picture 8" descr="Thumbnail for version as of 03:32, 3 October 2011">
            <a:extLst>
              <a:ext uri="{FF2B5EF4-FFF2-40B4-BE49-F238E27FC236}">
                <a16:creationId xmlns:a16="http://schemas.microsoft.com/office/drawing/2014/main" id="{0D972BBB-D494-7F42-A4D6-24B22E01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52" y="1351945"/>
            <a:ext cx="1143000" cy="10477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9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2F78EA-9848-C34F-9901-A48DFE016896}"/>
              </a:ext>
            </a:extLst>
          </p:cNvPr>
          <p:cNvSpPr txBox="1"/>
          <p:nvPr/>
        </p:nvSpPr>
        <p:spPr>
          <a:xfrm>
            <a:off x="0" y="1239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Bioinformatics? </a:t>
            </a:r>
          </a:p>
        </p:txBody>
      </p:sp>
      <p:pic>
        <p:nvPicPr>
          <p:cNvPr id="9" name="Picture 8" descr="http://www.life.uiuc.edu/bio100/lectures/fall97lects/cladogram.GIF">
            <a:extLst>
              <a:ext uri="{FF2B5EF4-FFF2-40B4-BE49-F238E27FC236}">
                <a16:creationId xmlns:a16="http://schemas.microsoft.com/office/drawing/2014/main" id="{439C4EF5-2572-1A43-BB96-6722F165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03" y="1906221"/>
            <a:ext cx="4333875" cy="30765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upload.wikimedia.org/wikipedia/en/1/1f/HSP60_Protein_Sequence.jpg">
            <a:extLst>
              <a:ext uri="{FF2B5EF4-FFF2-40B4-BE49-F238E27FC236}">
                <a16:creationId xmlns:a16="http://schemas.microsoft.com/office/drawing/2014/main" id="{F333CC79-539B-014B-9AF3-808ADACA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060" y="2096720"/>
            <a:ext cx="4791075" cy="28860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F8AC1C-0F1F-7E49-8DE3-EB755E443873}"/>
              </a:ext>
            </a:extLst>
          </p:cNvPr>
          <p:cNvSpPr txBox="1"/>
          <p:nvPr/>
        </p:nvSpPr>
        <p:spPr>
          <a:xfrm>
            <a:off x="2921144" y="4982796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a Phylogeny of 8 species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F8327-0889-4C4F-9809-CDA00D690DC8}"/>
              </a:ext>
            </a:extLst>
          </p:cNvPr>
          <p:cNvSpPr txBox="1"/>
          <p:nvPr/>
        </p:nvSpPr>
        <p:spPr>
          <a:xfrm>
            <a:off x="8446424" y="1758166"/>
            <a:ext cx="3663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sequence and structure of HSP60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89BF15-BFA4-854B-AEEE-5C63A0FE4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77" y="4358242"/>
            <a:ext cx="1891181" cy="14183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8E4977-D2AC-EA47-AD6D-76282EEB3CB3}"/>
              </a:ext>
            </a:extLst>
          </p:cNvPr>
          <p:cNvSpPr txBox="1"/>
          <p:nvPr/>
        </p:nvSpPr>
        <p:spPr>
          <a:xfrm>
            <a:off x="9344948" y="5776628"/>
            <a:ext cx="20906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http://people.cryst.bbk.ac.uk/~ubcg16z/hsplec.html</a:t>
            </a:r>
          </a:p>
        </p:txBody>
      </p:sp>
    </p:spTree>
    <p:extLst>
      <p:ext uri="{BB962C8B-B14F-4D97-AF65-F5344CB8AC3E}">
        <p14:creationId xmlns:p14="http://schemas.microsoft.com/office/powerpoint/2010/main" val="2793761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411</Words>
  <Application>Microsoft Macintosh PowerPoint</Application>
  <PresentationFormat>Widescreen</PresentationFormat>
  <Paragraphs>68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Introduction to Bioinformatics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DNA?</dc:title>
  <dc:creator>Jason Williams</dc:creator>
  <cp:lastModifiedBy>Jason Williams</cp:lastModifiedBy>
  <cp:revision>18</cp:revision>
  <dcterms:created xsi:type="dcterms:W3CDTF">2019-09-17T13:51:06Z</dcterms:created>
  <dcterms:modified xsi:type="dcterms:W3CDTF">2020-12-08T22:52:42Z</dcterms:modified>
</cp:coreProperties>
</file>